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07"/>
  </p:notesMasterIdLst>
  <p:handoutMasterIdLst>
    <p:handoutMasterId r:id="rId108"/>
  </p:handoutMasterIdLst>
  <p:sldIdLst>
    <p:sldId id="895" r:id="rId2"/>
    <p:sldId id="939" r:id="rId3"/>
    <p:sldId id="1310" r:id="rId4"/>
    <p:sldId id="1334" r:id="rId5"/>
    <p:sldId id="1358" r:id="rId6"/>
    <p:sldId id="1335" r:id="rId7"/>
    <p:sldId id="1224" r:id="rId8"/>
    <p:sldId id="1290" r:id="rId9"/>
    <p:sldId id="1289" r:id="rId10"/>
    <p:sldId id="1405" r:id="rId11"/>
    <p:sldId id="1406" r:id="rId12"/>
    <p:sldId id="1404" r:id="rId13"/>
    <p:sldId id="1407" r:id="rId14"/>
    <p:sldId id="1409" r:id="rId15"/>
    <p:sldId id="1411" r:id="rId16"/>
    <p:sldId id="1410" r:id="rId17"/>
    <p:sldId id="1285" r:id="rId18"/>
    <p:sldId id="1342" r:id="rId19"/>
    <p:sldId id="1230" r:id="rId20"/>
    <p:sldId id="1344" r:id="rId21"/>
    <p:sldId id="1231" r:id="rId22"/>
    <p:sldId id="1337" r:id="rId23"/>
    <p:sldId id="1354" r:id="rId24"/>
    <p:sldId id="1412" r:id="rId25"/>
    <p:sldId id="1397" r:id="rId26"/>
    <p:sldId id="1398" r:id="rId27"/>
    <p:sldId id="1399" r:id="rId28"/>
    <p:sldId id="1396" r:id="rId29"/>
    <p:sldId id="1400" r:id="rId30"/>
    <p:sldId id="1401" r:id="rId31"/>
    <p:sldId id="1355" r:id="rId32"/>
    <p:sldId id="1009" r:id="rId33"/>
    <p:sldId id="1403" r:id="rId34"/>
    <p:sldId id="1284" r:id="rId35"/>
    <p:sldId id="1212" r:id="rId36"/>
    <p:sldId id="1241" r:id="rId37"/>
    <p:sldId id="1242" r:id="rId38"/>
    <p:sldId id="1244" r:id="rId39"/>
    <p:sldId id="1205" r:id="rId40"/>
    <p:sldId id="1298" r:id="rId41"/>
    <p:sldId id="1265" r:id="rId42"/>
    <p:sldId id="1274" r:id="rId43"/>
    <p:sldId id="1294" r:id="rId44"/>
    <p:sldId id="1295" r:id="rId45"/>
    <p:sldId id="1296" r:id="rId46"/>
    <p:sldId id="1297" r:id="rId47"/>
    <p:sldId id="1276" r:id="rId48"/>
    <p:sldId id="1339" r:id="rId49"/>
    <p:sldId id="1341" r:id="rId50"/>
    <p:sldId id="1356" r:id="rId51"/>
    <p:sldId id="1376" r:id="rId52"/>
    <p:sldId id="1357" r:id="rId53"/>
    <p:sldId id="1402" r:id="rId54"/>
    <p:sldId id="1314" r:id="rId55"/>
    <p:sldId id="1316" r:id="rId56"/>
    <p:sldId id="1384" r:id="rId57"/>
    <p:sldId id="1324" r:id="rId58"/>
    <p:sldId id="1385" r:id="rId59"/>
    <p:sldId id="1386" r:id="rId60"/>
    <p:sldId id="1325" r:id="rId61"/>
    <p:sldId id="1390" r:id="rId62"/>
    <p:sldId id="1391" r:id="rId63"/>
    <p:sldId id="1392" r:id="rId64"/>
    <p:sldId id="1393" r:id="rId65"/>
    <p:sldId id="1394" r:id="rId66"/>
    <p:sldId id="1395" r:id="rId67"/>
    <p:sldId id="1333" r:id="rId68"/>
    <p:sldId id="1388" r:id="rId69"/>
    <p:sldId id="1387" r:id="rId70"/>
    <p:sldId id="1272" r:id="rId71"/>
    <p:sldId id="1236" r:id="rId72"/>
    <p:sldId id="1239" r:id="rId73"/>
    <p:sldId id="1237" r:id="rId74"/>
    <p:sldId id="1240" r:id="rId75"/>
    <p:sldId id="1234" r:id="rId76"/>
    <p:sldId id="1268" r:id="rId77"/>
    <p:sldId id="1281" r:id="rId78"/>
    <p:sldId id="768" r:id="rId79"/>
    <p:sldId id="1304" r:id="rId80"/>
    <p:sldId id="1211" r:id="rId81"/>
    <p:sldId id="1245" r:id="rId82"/>
    <p:sldId id="1282" r:id="rId83"/>
    <p:sldId id="1360" r:id="rId84"/>
    <p:sldId id="1379" r:id="rId85"/>
    <p:sldId id="1380" r:id="rId86"/>
    <p:sldId id="1381" r:id="rId87"/>
    <p:sldId id="1361" r:id="rId88"/>
    <p:sldId id="1362" r:id="rId89"/>
    <p:sldId id="1246" r:id="rId90"/>
    <p:sldId id="1288" r:id="rId91"/>
    <p:sldId id="1368" r:id="rId92"/>
    <p:sldId id="1363" r:id="rId93"/>
    <p:sldId id="1369" r:id="rId94"/>
    <p:sldId id="1367" r:id="rId95"/>
    <p:sldId id="1364" r:id="rId96"/>
    <p:sldId id="1365" r:id="rId97"/>
    <p:sldId id="1371" r:id="rId98"/>
    <p:sldId id="1374" r:id="rId99"/>
    <p:sldId id="1373" r:id="rId100"/>
    <p:sldId id="1375" r:id="rId101"/>
    <p:sldId id="1377" r:id="rId102"/>
    <p:sldId id="1383" r:id="rId103"/>
    <p:sldId id="1378" r:id="rId104"/>
    <p:sldId id="1382" r:id="rId105"/>
    <p:sldId id="1270" r:id="rId10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10"/>
            <p14:sldId id="1334"/>
            <p14:sldId id="1358"/>
            <p14:sldId id="1335"/>
            <p14:sldId id="1224"/>
            <p14:sldId id="1290"/>
            <p14:sldId id="1289"/>
            <p14:sldId id="1405"/>
            <p14:sldId id="1406"/>
            <p14:sldId id="1404"/>
            <p14:sldId id="1407"/>
            <p14:sldId id="1409"/>
            <p14:sldId id="1411"/>
            <p14:sldId id="1410"/>
            <p14:sldId id="1285"/>
            <p14:sldId id="1342"/>
            <p14:sldId id="1230"/>
            <p14:sldId id="1344"/>
            <p14:sldId id="1231"/>
            <p14:sldId id="1337"/>
            <p14:sldId id="1354"/>
            <p14:sldId id="1412"/>
            <p14:sldId id="1397"/>
            <p14:sldId id="1398"/>
            <p14:sldId id="1399"/>
            <p14:sldId id="1396"/>
            <p14:sldId id="1400"/>
            <p14:sldId id="1401"/>
            <p14:sldId id="1355"/>
            <p14:sldId id="1009"/>
            <p14:sldId id="1403"/>
            <p14:sldId id="1284"/>
            <p14:sldId id="1212"/>
            <p14:sldId id="1241"/>
            <p14:sldId id="1242"/>
            <p14:sldId id="1244"/>
            <p14:sldId id="1205"/>
            <p14:sldId id="1298"/>
            <p14:sldId id="1265"/>
            <p14:sldId id="1274"/>
            <p14:sldId id="1294"/>
            <p14:sldId id="1295"/>
            <p14:sldId id="1296"/>
            <p14:sldId id="1297"/>
            <p14:sldId id="1276"/>
            <p14:sldId id="1339"/>
            <p14:sldId id="1341"/>
            <p14:sldId id="1356"/>
            <p14:sldId id="1376"/>
            <p14:sldId id="1357"/>
            <p14:sldId id="1402"/>
            <p14:sldId id="1314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394"/>
            <p14:sldId id="1395"/>
            <p14:sldId id="1333"/>
            <p14:sldId id="1388"/>
            <p14:sldId id="1387"/>
            <p14:sldId id="1272"/>
            <p14:sldId id="1236"/>
            <p14:sldId id="1239"/>
            <p14:sldId id="1237"/>
            <p14:sldId id="1240"/>
            <p14:sldId id="1234"/>
            <p14:sldId id="1268"/>
            <p14:sldId id="1281"/>
            <p14:sldId id="768"/>
            <p14:sldId id="1304"/>
            <p14:sldId id="1211"/>
            <p14:sldId id="1245"/>
            <p14:sldId id="1282"/>
            <p14:sldId id="1360"/>
            <p14:sldId id="1379"/>
            <p14:sldId id="1380"/>
            <p14:sldId id="1381"/>
            <p14:sldId id="1361"/>
            <p14:sldId id="1362"/>
            <p14:sldId id="1246"/>
            <p14:sldId id="1288"/>
            <p14:sldId id="1368"/>
            <p14:sldId id="1363"/>
            <p14:sldId id="1369"/>
            <p14:sldId id="1367"/>
            <p14:sldId id="1364"/>
            <p14:sldId id="1365"/>
            <p14:sldId id="1371"/>
            <p14:sldId id="1374"/>
            <p14:sldId id="1373"/>
            <p14:sldId id="1375"/>
            <p14:sldId id="1377"/>
            <p14:sldId id="1383"/>
            <p14:sldId id="1378"/>
            <p14:sldId id="1382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8166"/>
    <a:srgbClr val="5AB88F"/>
    <a:srgbClr val="489A79"/>
    <a:srgbClr val="3E729D"/>
    <a:srgbClr val="41719C"/>
    <a:srgbClr val="36544F"/>
    <a:srgbClr val="B04432"/>
    <a:srgbClr val="9E60B8"/>
    <a:srgbClr val="1778B8"/>
    <a:srgbClr val="FB8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34"/>
    <p:restoredTop sz="96911" autoAdjust="0"/>
  </p:normalViewPr>
  <p:slideViewPr>
    <p:cSldViewPr snapToGrid="0" snapToObjects="1">
      <p:cViewPr varScale="1">
        <p:scale>
          <a:sx n="209" d="100"/>
          <a:sy n="209" d="100"/>
        </p:scale>
        <p:origin x="184" y="2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15.06.23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15.06.23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olmesdev/simple-rsc" TargetMode="External"/><Relationship Id="rId2" Type="http://schemas.openxmlformats.org/officeDocument/2006/relationships/hyperlink" Target="https://github.com/dai-shi/waku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Pflanze, Blume, Blütenblatt, Kräuterpflanze enthält.&#10;&#10;Automatisch generierte Beschreibung">
            <a:extLst>
              <a:ext uri="{FF2B5EF4-FFF2-40B4-BE49-F238E27FC236}">
                <a16:creationId xmlns:a16="http://schemas.microsoft.com/office/drawing/2014/main" id="{53B1D6F8-9F36-E7D4-BE75-B09719E5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1" t="-3462" r="91" b="4987"/>
          <a:stretch/>
        </p:blipFill>
        <p:spPr>
          <a:xfrm>
            <a:off x="0" y="-315681"/>
            <a:ext cx="9162596" cy="563938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8371" y="-93051"/>
            <a:ext cx="9154725" cy="4656246"/>
          </a:xfrm>
          <a:prstGeom prst="rect">
            <a:avLst/>
          </a:prstGeom>
          <a:solidFill>
            <a:srgbClr val="D4EBE9">
              <a:alpha val="3531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5550923" y="291105"/>
            <a:ext cx="34524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70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3D8166"/>
                </a:solidFill>
                <a:latin typeface="Montserrat" charset="0"/>
                <a:ea typeface="Montserrat" charset="0"/>
                <a:cs typeface="Montserrat" charset="0"/>
              </a:rPr>
              <a:t>2023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EnterJs</a:t>
            </a:r>
            <a:r>
              <a:rPr lang="de-DE" sz="1050" spc="60" dirty="0">
                <a:solidFill>
                  <a:srgbClr val="D4EBE9"/>
                </a:solidFill>
              </a:rPr>
              <a:t> Darmstadt | 22. Juni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4646661" y="4048353"/>
            <a:ext cx="3547054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13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3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3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3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/ejs23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4979392" y="1445078"/>
            <a:ext cx="4183770" cy="487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Beginn einer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1577123" y="76200"/>
            <a:ext cx="2501921" cy="663562"/>
            <a:chOff x="12484424" y="2358881"/>
            <a:chExt cx="2501921" cy="663562"/>
          </a:xfrm>
          <a:solidFill>
            <a:srgbClr val="D4EBE9">
              <a:alpha val="50373"/>
            </a:srgbClr>
          </a:solidFill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358881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14666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500122" y="319616"/>
            <a:ext cx="4757023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1200" b="1" dirty="0" err="1">
                <a:ln w="12700"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1200" dirty="0">
              <a:ln w="12700"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0AC00C0-C347-1DDE-1693-AD967256DF3B}"/>
              </a:ext>
            </a:extLst>
          </p:cNvPr>
          <p:cNvSpPr txBox="1"/>
          <p:nvPr/>
        </p:nvSpPr>
        <p:spPr>
          <a:xfrm>
            <a:off x="4647227" y="2490710"/>
            <a:ext cx="418377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Ära?</a:t>
            </a:r>
            <a:endParaRPr lang="de-DE" sz="11500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F915823-EBFC-9914-F00B-9471DDAD06F2}"/>
              </a:ext>
            </a:extLst>
          </p:cNvPr>
          <p:cNvSpPr txBox="1"/>
          <p:nvPr/>
        </p:nvSpPr>
        <p:spPr>
          <a:xfrm>
            <a:off x="5757266" y="1894192"/>
            <a:ext cx="32994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neuen</a:t>
            </a:r>
            <a:endParaRPr lang="de-DE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rgbClr val="B044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...aber nur 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D8E6A2-D0A5-47CE-57FA-70CFA51F6408}"/>
              </a:ext>
            </a:extLst>
          </p:cNvPr>
          <p:cNvSpPr/>
          <p:nvPr/>
        </p:nvSpPr>
        <p:spPr>
          <a:xfrm>
            <a:off x="7787640" y="1134899"/>
            <a:ext cx="960120" cy="388621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D7186DD-8337-E54C-3B61-CC5C5B630E9D}"/>
              </a:ext>
            </a:extLst>
          </p:cNvPr>
          <p:cNvSpPr txBox="1"/>
          <p:nvPr/>
        </p:nvSpPr>
        <p:spPr>
          <a:xfrm>
            <a:off x="382349" y="3430534"/>
            <a:ext cx="3884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DATA FETCHING</a:t>
            </a:r>
          </a:p>
          <a:p>
            <a:r>
              <a:rPr lang="de-DE" dirty="0">
                <a:solidFill>
                  <a:srgbClr val="FF0000"/>
                </a:solidFill>
              </a:rPr>
              <a:t>	SCREENSHOT LOADING INDIKATOR</a:t>
            </a:r>
          </a:p>
        </p:txBody>
      </p:sp>
    </p:spTree>
    <p:extLst>
      <p:ext uri="{BB962C8B-B14F-4D97-AF65-F5344CB8AC3E}">
        <p14:creationId xmlns:p14="http://schemas.microsoft.com/office/powerpoint/2010/main" val="7569571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Ob sich die RSC durchsetzen, werden wir sehen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Die Kommunikation </a:t>
            </a:r>
            <a:r>
              <a:rPr lang="de-DE" sz="2000" b="0" strike="sngStrike" dirty="0">
                <a:solidFill>
                  <a:srgbClr val="36544F"/>
                </a:solidFill>
              </a:rPr>
              <a:t>könnte</a:t>
            </a:r>
            <a:r>
              <a:rPr lang="de-DE" sz="2000" b="0" dirty="0">
                <a:solidFill>
                  <a:srgbClr val="36544F"/>
                </a:solidFill>
              </a:rPr>
              <a:t> muss besser laufen</a:t>
            </a:r>
          </a:p>
        </p:txBody>
      </p:sp>
    </p:spTree>
    <p:extLst>
      <p:ext uri="{BB962C8B-B14F-4D97-AF65-F5344CB8AC3E}">
        <p14:creationId xmlns:p14="http://schemas.microsoft.com/office/powerpoint/2010/main" val="24229940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Aus meiner Sicht werden die Implikationen unterschätzt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Man kann mit </a:t>
            </a:r>
            <a:r>
              <a:rPr lang="de-DE" sz="1700" dirty="0" err="1"/>
              <a:t>Next.js</a:t>
            </a:r>
            <a:r>
              <a:rPr lang="de-DE" sz="1700" dirty="0"/>
              <a:t> "statische" SPAs bauen, aber das ist sicher ein Sonderfall</a:t>
            </a:r>
          </a:p>
          <a:p>
            <a:pPr lvl="1">
              <a:lnSpc>
                <a:spcPct val="11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Betrieb eines JavaScript-Servers bringt neue Herausforderungen</a:t>
            </a:r>
          </a:p>
          <a:p>
            <a:pPr lvl="1">
              <a:lnSpc>
                <a:spcPct val="11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Vergangenheit hat gezeigt, dass "transparente" Aufteilung von Server/Client-Teilen nicht trivial ist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4165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RSC gehen wieder Richtung "multi-page-</a:t>
            </a:r>
            <a:r>
              <a:rPr lang="de-DE" sz="2000" b="0" dirty="0" err="1">
                <a:solidFill>
                  <a:srgbClr val="36544F"/>
                </a:solidFill>
              </a:rPr>
              <a:t>application</a:t>
            </a:r>
            <a:r>
              <a:rPr lang="de-DE" sz="2000" b="0" dirty="0">
                <a:solidFill>
                  <a:srgbClr val="36544F"/>
                </a:solidFill>
              </a:rPr>
              <a:t>"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Mischung von Server-Client-Code kann verwirrend sein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Ob und welche Features der </a:t>
            </a:r>
            <a:r>
              <a:rPr lang="de-DE" sz="1700" dirty="0" err="1"/>
              <a:t>Fullstack</a:t>
            </a:r>
            <a:r>
              <a:rPr lang="de-DE" sz="1700" dirty="0"/>
              <a:t>-Frameworks verwendet werden können, hängt von der eigenen Umgebung ab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Ob man von RSC-Versprechen profitiert hängt auch von eigenem Setup, Infrastruktur ab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9776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Was passiert mit bestehenden Anwendungen?</a:t>
            </a:r>
          </a:p>
          <a:p>
            <a:pPr lvl="1"/>
            <a:r>
              <a:rPr lang="de-DE" sz="1700" b="0" dirty="0">
                <a:solidFill>
                  <a:srgbClr val="36544F"/>
                </a:solidFill>
              </a:rPr>
              <a:t>Je nach eingesetztem </a:t>
            </a:r>
            <a:r>
              <a:rPr lang="de-DE" sz="1700" dirty="0"/>
              <a:t>und gewünschtem Tech-Stack sehr aufwendig (aka "</a:t>
            </a:r>
            <a:r>
              <a:rPr lang="de-DE" sz="1700" dirty="0" err="1"/>
              <a:t>rewrite</a:t>
            </a:r>
            <a:r>
              <a:rPr lang="de-DE" sz="1700" dirty="0"/>
              <a:t>")</a:t>
            </a: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26423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Es bleibt spannend!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Noch viele Fragen offen </a:t>
            </a:r>
          </a:p>
          <a:p>
            <a:pPr lvl="1"/>
            <a:r>
              <a:rPr lang="de-DE" sz="1700" dirty="0"/>
              <a:t>(unter anderem der Akzeptanz)</a:t>
            </a:r>
          </a:p>
          <a:p>
            <a:pPr lvl="1"/>
            <a:endParaRPr lang="de-DE" sz="1700" dirty="0"/>
          </a:p>
          <a:p>
            <a:r>
              <a:rPr lang="de-DE" sz="2000" b="0" dirty="0">
                <a:solidFill>
                  <a:srgbClr val="36544F"/>
                </a:solidFill>
              </a:rPr>
              <a:t>In jedem Fall wird "klassisches"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auch weiterhin funktionieren</a:t>
            </a: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385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378505"/>
            <a:ext cx="6195840" cy="1125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>
                <a:solidFill>
                  <a:srgbClr val="1778B8"/>
                </a:solidFill>
              </a:rPr>
              <a:t>/ejs23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...aber nur 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D8E6A2-D0A5-47CE-57FA-70CFA51F6408}"/>
              </a:ext>
            </a:extLst>
          </p:cNvPr>
          <p:cNvSpPr/>
          <p:nvPr/>
        </p:nvSpPr>
        <p:spPr>
          <a:xfrm>
            <a:off x="7787640" y="1134899"/>
            <a:ext cx="960120" cy="388621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D7186DD-8337-E54C-3B61-CC5C5B630E9D}"/>
              </a:ext>
            </a:extLst>
          </p:cNvPr>
          <p:cNvSpPr txBox="1"/>
          <p:nvPr/>
        </p:nvSpPr>
        <p:spPr>
          <a:xfrm>
            <a:off x="382349" y="3430534"/>
            <a:ext cx="2587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ROUTING</a:t>
            </a:r>
          </a:p>
          <a:p>
            <a:r>
              <a:rPr lang="de-DE" dirty="0">
                <a:solidFill>
                  <a:srgbClr val="FF0000"/>
                </a:solidFill>
              </a:rPr>
              <a:t>	SCREENSHOT (EVTL.)</a:t>
            </a:r>
          </a:p>
        </p:txBody>
      </p:sp>
    </p:spTree>
    <p:extLst>
      <p:ext uri="{BB962C8B-B14F-4D97-AF65-F5344CB8AC3E}">
        <p14:creationId xmlns:p14="http://schemas.microsoft.com/office/powerpoint/2010/main" val="3946995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488A71-92F4-399B-FAFD-8B3553EF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20" y="459099"/>
            <a:ext cx="8764759" cy="21859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A1D8CD-D712-118F-48D2-1C01950346C9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Routing und Data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Fetching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benötigen Bibliotheken</a:t>
            </a:r>
          </a:p>
        </p:txBody>
      </p:sp>
    </p:spTree>
    <p:extLst>
      <p:ext uri="{BB962C8B-B14F-4D97-AF65-F5344CB8AC3E}">
        <p14:creationId xmlns:p14="http://schemas.microsoft.com/office/powerpoint/2010/main" val="3406000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F5E980-23EA-756B-2614-42F75E69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9" y="459099"/>
            <a:ext cx="8764759" cy="218591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JavaScript-Code (im Browser) wächst mit jedem Feature</a:t>
            </a:r>
          </a:p>
        </p:txBody>
      </p:sp>
    </p:spTree>
    <p:extLst>
      <p:ext uri="{BB962C8B-B14F-4D97-AF65-F5344CB8AC3E}">
        <p14:creationId xmlns:p14="http://schemas.microsoft.com/office/powerpoint/2010/main" val="168510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Laden von Daten kann Eindruck langsamer App erzeugen</a:t>
            </a:r>
          </a:p>
        </p:txBody>
      </p:sp>
    </p:spTree>
    <p:extLst>
      <p:ext uri="{BB962C8B-B14F-4D97-AF65-F5344CB8AC3E}">
        <p14:creationId xmlns:p14="http://schemas.microsoft.com/office/powerpoint/2010/main" val="504104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Frühe Darstellung auch bei schlechtem Netzwerk/Hardware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1FA3738-54E8-CF5D-7930-9F606DAC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7" y="467753"/>
            <a:ext cx="8764758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57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👉 </a:t>
            </a:r>
            <a:r>
              <a:rPr lang="de-DE" b="1" dirty="0">
                <a:solidFill>
                  <a:srgbClr val="B04432"/>
                </a:solidFill>
                <a:latin typeface="Montserrat" pitchFamily="2" charset="77"/>
              </a:rPr>
              <a:t>Ausführung von </a:t>
            </a:r>
            <a:r>
              <a:rPr lang="de-DE" b="1" dirty="0" err="1">
                <a:solidFill>
                  <a:srgbClr val="B04432"/>
                </a:solidFill>
                <a:latin typeface="Montserrat" pitchFamily="2" charset="77"/>
              </a:rPr>
              <a:t>React</a:t>
            </a:r>
            <a:r>
              <a:rPr lang="de-DE" b="1" dirty="0">
                <a:solidFill>
                  <a:srgbClr val="B04432"/>
                </a:solidFill>
                <a:latin typeface="Montserrat" pitchFamily="2" charset="77"/>
              </a:rPr>
              <a:t>-Code auf Server/im </a:t>
            </a:r>
            <a:r>
              <a:rPr lang="de-DE" b="1" dirty="0" err="1">
                <a:solidFill>
                  <a:srgbClr val="B04432"/>
                </a:solidFill>
                <a:latin typeface="Montserrat" pitchFamily="2" charset="77"/>
              </a:rPr>
              <a:t>Build</a:t>
            </a:r>
            <a:r>
              <a:rPr lang="de-DE" b="1" dirty="0">
                <a:solidFill>
                  <a:srgbClr val="B04432"/>
                </a:solidFill>
                <a:latin typeface="Montserrat" pitchFamily="2" charset="77"/>
              </a:rPr>
              <a:t> ist kompliziert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0C1A70-DD9F-0CD0-9555-A8F4838E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67754"/>
            <a:ext cx="8764759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95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237341" y="886675"/>
            <a:ext cx="26693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Der Klassiker: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4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7F1D95-F6FE-3B54-2E25-5C3E6EA70769}"/>
              </a:ext>
            </a:extLst>
          </p:cNvPr>
          <p:cNvSpPr/>
          <p:nvPr/>
        </p:nvSpPr>
        <p:spPr>
          <a:xfrm>
            <a:off x="996982" y="2891815"/>
            <a:ext cx="2980658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Beispiel-Anwendung ist serverseitig vorgerendert!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Serverseitiges rendern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SSR wird von </a:t>
            </a:r>
            <a:r>
              <a:rPr lang="de-DE" dirty="0" err="1"/>
              <a:t>React</a:t>
            </a:r>
            <a:r>
              <a:rPr lang="de-DE" dirty="0"/>
              <a:t> schon lange unterstützt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aber nur "</a:t>
            </a:r>
            <a:r>
              <a:rPr lang="de-DE" b="0" dirty="0" err="1">
                <a:solidFill>
                  <a:srgbClr val="36544F"/>
                </a:solidFill>
              </a:rPr>
              <a:t>low</a:t>
            </a:r>
            <a:r>
              <a:rPr lang="de-DE" b="0" dirty="0">
                <a:solidFill>
                  <a:srgbClr val="36544F"/>
                </a:solidFill>
              </a:rPr>
              <a:t>-level" APIs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-dom/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34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Serverseitiges rendern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SSR wird von </a:t>
            </a:r>
            <a:r>
              <a:rPr lang="de-DE" dirty="0" err="1"/>
              <a:t>React</a:t>
            </a:r>
            <a:r>
              <a:rPr lang="de-DE" dirty="0"/>
              <a:t> schon lange unterstützt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aber nur "</a:t>
            </a:r>
            <a:r>
              <a:rPr lang="de-DE" b="0" dirty="0" err="1">
                <a:solidFill>
                  <a:srgbClr val="36544F"/>
                </a:solidFill>
              </a:rPr>
              <a:t>low</a:t>
            </a:r>
            <a:r>
              <a:rPr lang="de-DE" b="0" dirty="0">
                <a:solidFill>
                  <a:srgbClr val="36544F"/>
                </a:solidFill>
              </a:rPr>
              <a:t>-level" APIs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-dom/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In der Praxis ist das aber nicht trivial</a:t>
            </a:r>
          </a:p>
          <a:p>
            <a:pPr lvl="1"/>
            <a:r>
              <a:rPr lang="de-DE" dirty="0" err="1"/>
              <a:t>Build</a:t>
            </a:r>
            <a:r>
              <a:rPr lang="de-DE" dirty="0"/>
              <a:t>-Prozess für Server- und Client-Code inklusive Bundling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Ausführen / warten auf asynchronen Code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Debugging / Testen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Sicherstellen, dass Code auf Server + Client funktioniert</a:t>
            </a:r>
          </a:p>
        </p:txBody>
      </p:sp>
    </p:spTree>
    <p:extLst>
      <p:ext uri="{BB962C8B-B14F-4D97-AF65-F5344CB8AC3E}">
        <p14:creationId xmlns:p14="http://schemas.microsoft.com/office/powerpoint/2010/main" val="277340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555801" y="797378"/>
            <a:ext cx="603242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96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15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Frameworks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5451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in der Regel eine serverseitige Ausführung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940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in der Regel eine serverseitige Ausführung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357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in der Regel eine serverseitige Ausführung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b="0" dirty="0">
                <a:solidFill>
                  <a:srgbClr val="36544F"/>
                </a:solidFill>
              </a:rPr>
              <a:t>" bezieht sich darauf, dass das Framework nicht nur für Backend-Logik ist, sondern auch Frontend-Teile enthält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237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</p:txBody>
      </p:sp>
    </p:spTree>
    <p:extLst>
      <p:ext uri="{BB962C8B-B14F-4D97-AF65-F5344CB8AC3E}">
        <p14:creationId xmlns:p14="http://schemas.microsoft.com/office/powerpoint/2010/main" val="405128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unterstützt noch keine RSC, hat aber ähnliche Features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68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zehn Jahren...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2846377" y="4144173"/>
            <a:ext cx="4825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web.archive.org</a:t>
            </a:r>
            <a:r>
              <a:rPr lang="de-DE" sz="1100" dirty="0">
                <a:solidFill>
                  <a:srgbClr val="1778B8"/>
                </a:solidFill>
              </a:rPr>
              <a:t>/web/20130529213355/http://</a:t>
            </a:r>
            <a:r>
              <a:rPr lang="de-DE" sz="1100" dirty="0" err="1">
                <a:solidFill>
                  <a:srgbClr val="1778B8"/>
                </a:solidFill>
              </a:rPr>
              <a:t>facebook.github.io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react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B266EC-288E-DB50-570E-BE3768951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502"/>
          <a:stretch/>
        </p:blipFill>
        <p:spPr>
          <a:xfrm>
            <a:off x="1579571" y="219654"/>
            <a:ext cx="5984857" cy="39245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398BF3C-00DC-AADE-BA42-8CE5EE414E37}"/>
              </a:ext>
            </a:extLst>
          </p:cNvPr>
          <p:cNvSpPr txBox="1"/>
          <p:nvPr/>
        </p:nvSpPr>
        <p:spPr>
          <a:xfrm>
            <a:off x="6830546" y="786063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/>
              <a:t>🎂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4F40A7-3501-0323-E697-62C24C8AF5E9}"/>
              </a:ext>
            </a:extLst>
          </p:cNvPr>
          <p:cNvSpPr txBox="1"/>
          <p:nvPr/>
        </p:nvSpPr>
        <p:spPr>
          <a:xfrm>
            <a:off x="7459579" y="2181913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29.05.2013</a:t>
            </a:r>
          </a:p>
        </p:txBody>
      </p:sp>
    </p:spTree>
    <p:extLst>
      <p:ext uri="{BB962C8B-B14F-4D97-AF65-F5344CB8AC3E}">
        <p14:creationId xmlns:p14="http://schemas.microsoft.com/office/powerpoint/2010/main" val="3674449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unterstützt noch keine RSC </a:t>
            </a:r>
            <a:r>
              <a:rPr lang="de-DE" sz="1800" dirty="0">
                <a:solidFill>
                  <a:srgbClr val="FF0000"/>
                </a:solidFill>
              </a:rPr>
              <a:t>(?)</a:t>
            </a:r>
            <a:r>
              <a:rPr lang="de-DE" sz="1800" b="0" dirty="0">
                <a:solidFill>
                  <a:srgbClr val="36544F"/>
                </a:solidFill>
              </a:rPr>
              <a:t>, hat aber ähnliche Features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Es gibt weitere Frameworks zum experimentieren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Waku</a:t>
            </a:r>
            <a:r>
              <a:rPr lang="de-DE" sz="1500" b="0" dirty="0">
                <a:solidFill>
                  <a:srgbClr val="36544F"/>
                </a:solidFill>
              </a:rPr>
              <a:t> (</a:t>
            </a:r>
            <a:r>
              <a:rPr lang="de-DE" sz="1500" b="0" dirty="0">
                <a:solidFill>
                  <a:srgbClr val="36544F"/>
                </a:solidFill>
                <a:hlinkClick r:id="rId2"/>
              </a:rPr>
              <a:t>https://github.com/dai-shi/waku</a:t>
            </a:r>
            <a:r>
              <a:rPr lang="de-DE" sz="1500" b="0" dirty="0">
                <a:solidFill>
                  <a:srgbClr val="36544F"/>
                </a:solidFill>
              </a:rPr>
              <a:t>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simple-</a:t>
            </a:r>
            <a:r>
              <a:rPr lang="de-DE" sz="1500" dirty="0" err="1"/>
              <a:t>rsc</a:t>
            </a:r>
            <a:r>
              <a:rPr lang="de-DE" sz="1500" dirty="0"/>
              <a:t> (</a:t>
            </a:r>
            <a:r>
              <a:rPr lang="de-DE" sz="1500" dirty="0">
                <a:hlinkClick r:id="rId3"/>
              </a:rPr>
              <a:t>https://github.com/bholmesdev/simple-rsc</a:t>
            </a:r>
            <a:r>
              <a:rPr lang="de-DE" sz="1500" dirty="0"/>
              <a:t>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vite-</a:t>
            </a:r>
            <a:r>
              <a:rPr lang="de-DE" sz="1500" b="0" dirty="0" err="1">
                <a:solidFill>
                  <a:srgbClr val="36544F"/>
                </a:solidFill>
              </a:rPr>
              <a:t>rsc</a:t>
            </a:r>
            <a:r>
              <a:rPr lang="de-DE" sz="1500" b="0" dirty="0">
                <a:solidFill>
                  <a:srgbClr val="36544F"/>
                </a:solidFill>
              </a:rPr>
              <a:t> (https://</a:t>
            </a:r>
            <a:r>
              <a:rPr lang="de-DE" sz="1500" b="0" dirty="0" err="1">
                <a:solidFill>
                  <a:srgbClr val="36544F"/>
                </a:solidFill>
              </a:rPr>
              <a:t>github.com</a:t>
            </a:r>
            <a:r>
              <a:rPr lang="de-DE" sz="1500" b="0" dirty="0">
                <a:solidFill>
                  <a:srgbClr val="36544F"/>
                </a:solidFill>
              </a:rPr>
              <a:t>/cyco130/vite-</a:t>
            </a:r>
            <a:r>
              <a:rPr lang="de-DE" sz="1500" b="0" dirty="0" err="1">
                <a:solidFill>
                  <a:srgbClr val="36544F"/>
                </a:solidFill>
              </a:rPr>
              <a:t>rsc</a:t>
            </a:r>
            <a:r>
              <a:rPr lang="de-DE" sz="1500" b="0" dirty="0">
                <a:solidFill>
                  <a:srgbClr val="36544F"/>
                </a:solidFill>
              </a:rPr>
              <a:t>)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444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und </a:t>
            </a: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bieten mehr als "nur" RSC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Man kann damit eine ganze Anwendung samt Backend bauen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API </a:t>
            </a:r>
            <a:r>
              <a:rPr lang="de-DE" sz="1500" dirty="0" err="1"/>
              <a:t>Routes</a:t>
            </a:r>
            <a:endParaRPr lang="de-DE" sz="1500" dirty="0"/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Frontend ist dann ein Teil der Anwendung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028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08F49-B240-E23F-F77D-CD4295FE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21. 12. 2020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681FBD-6152-473B-5627-8EADFCF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71709"/>
            <a:ext cx="7772400" cy="294815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E8B1FF4-DFFF-2033-3632-4B7E7AB19896}"/>
              </a:ext>
            </a:extLst>
          </p:cNvPr>
          <p:cNvSpPr txBox="1"/>
          <p:nvPr/>
        </p:nvSpPr>
        <p:spPr>
          <a:xfrm>
            <a:off x="2565229" y="3473493"/>
            <a:ext cx="6038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E729D"/>
                </a:solidFill>
              </a:rPr>
              <a:t>https://</a:t>
            </a:r>
            <a:r>
              <a:rPr lang="de-DE" sz="1200" dirty="0" err="1">
                <a:solidFill>
                  <a:srgbClr val="3E729D"/>
                </a:solidFill>
              </a:rPr>
              <a:t>legacy.reactjs.org</a:t>
            </a:r>
            <a:r>
              <a:rPr lang="de-DE" sz="1200" dirty="0">
                <a:solidFill>
                  <a:srgbClr val="3E729D"/>
                </a:solidFill>
              </a:rPr>
              <a:t>/</a:t>
            </a:r>
            <a:r>
              <a:rPr lang="de-DE" sz="1200" dirty="0" err="1">
                <a:solidFill>
                  <a:srgbClr val="3E729D"/>
                </a:solidFill>
              </a:rPr>
              <a:t>blog</a:t>
            </a:r>
            <a:r>
              <a:rPr lang="de-DE" sz="1200" dirty="0">
                <a:solidFill>
                  <a:srgbClr val="3E729D"/>
                </a:solidFill>
              </a:rPr>
              <a:t>/2020/12/21/</a:t>
            </a:r>
            <a:r>
              <a:rPr lang="de-DE" sz="1200" dirty="0" err="1">
                <a:solidFill>
                  <a:srgbClr val="3E729D"/>
                </a:solidFill>
              </a:rPr>
              <a:t>data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fetching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with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react</a:t>
            </a:r>
            <a:r>
              <a:rPr lang="de-DE" sz="1200" dirty="0">
                <a:solidFill>
                  <a:srgbClr val="3E729D"/>
                </a:solidFill>
              </a:rPr>
              <a:t>-server-</a:t>
            </a:r>
            <a:r>
              <a:rPr lang="de-DE" sz="1200" dirty="0" err="1">
                <a:solidFill>
                  <a:srgbClr val="3E729D"/>
                </a:solidFill>
              </a:rPr>
              <a:t>components.html</a:t>
            </a:r>
            <a:endParaRPr lang="de-DE" sz="1200" dirty="0">
              <a:solidFill>
                <a:srgbClr val="3E7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99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nur </a:t>
            </a:r>
            <a:r>
              <a:rPr lang="de-DE" b="0" dirty="0">
                <a:solidFill>
                  <a:srgbClr val="36544F"/>
                </a:solidFill>
              </a:rPr>
              <a:t>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Client </a:t>
            </a:r>
            <a:r>
              <a:rPr lang="de-DE" u="sng" dirty="0"/>
              <a:t>ausgeführt</a:t>
            </a:r>
          </a:p>
          <a:p>
            <a:pPr lvl="1"/>
            <a:r>
              <a:rPr lang="de-DE" dirty="0"/>
              <a:t>JavaScript-Code wird zum Client gesendet</a:t>
            </a:r>
          </a:p>
          <a:p>
            <a:pPr lvl="1"/>
            <a:r>
              <a:rPr lang="de-DE" dirty="0"/>
              <a:t>Können auf dem Server vorgerendert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476EC-60B4-B94A-BE42-4A788E26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58" y="2393459"/>
            <a:ext cx="3531472" cy="2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(oder zur </a:t>
            </a:r>
            <a:r>
              <a:rPr lang="de-DE" dirty="0" err="1"/>
              <a:t>Build</a:t>
            </a:r>
            <a:r>
              <a:rPr lang="de-DE" dirty="0"/>
              <a:t>-Zeit) ausgeführt</a:t>
            </a:r>
          </a:p>
          <a:p>
            <a:pPr lvl="1"/>
            <a:r>
              <a:rPr lang="de-DE" dirty="0"/>
              <a:t>liefern UI (!)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keine Event-Handler,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aber: können Server Umgebung und Ressourcen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F5A9C66-C9BA-D4EA-2311-0686904084D0}"/>
              </a:ext>
            </a:extLst>
          </p:cNvPr>
          <p:cNvSpPr txBox="1"/>
          <p:nvPr/>
        </p:nvSpPr>
        <p:spPr>
          <a:xfrm>
            <a:off x="884664" y="3504525"/>
            <a:ext cx="31261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FF0000"/>
                </a:solidFill>
              </a:rPr>
              <a:t>evtl. raus</a:t>
            </a:r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...2019...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3850577" y="3513169"/>
            <a:ext cx="4752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legacy.reactjs.org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blog</a:t>
            </a:r>
            <a:r>
              <a:rPr lang="de-DE" sz="1400" dirty="0">
                <a:solidFill>
                  <a:srgbClr val="1778B8"/>
                </a:solidFill>
              </a:rPr>
              <a:t>/2019/02/06/react-v16.8.0.html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7840F1-FF44-07F7-0FE1-ED861355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0698"/>
            <a:ext cx="7772400" cy="28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52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095AFF0-40C0-AAE6-2C12-122DFE834D92}"/>
              </a:ext>
            </a:extLst>
          </p:cNvPr>
          <p:cNvSpPr/>
          <p:nvPr/>
        </p:nvSpPr>
        <p:spPr>
          <a:xfrm>
            <a:off x="699802" y="3211855"/>
            <a:ext cx="2153312" cy="165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PostListPage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" und "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" gibt es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Netzwerktab</a:t>
            </a:r>
            <a:r>
              <a:rPr lang="de-DE" sz="1000" dirty="0">
                <a:solidFill>
                  <a:srgbClr val="36544F"/>
                </a:solidFill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Client Komponenten wie gewohnt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95588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Client-State bleibt beim neu-rendern von Server-Komponenten erhalten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DA3B5D-7896-E94F-B1E5-A71650BF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22" y="1911214"/>
            <a:ext cx="2636797" cy="29614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FE7D06-26DC-C141-AC84-595CAA08A5E1}"/>
              </a:ext>
            </a:extLst>
          </p:cNvPr>
          <p:cNvSpPr txBox="1"/>
          <p:nvPr/>
        </p:nvSpPr>
        <p:spPr>
          <a:xfrm>
            <a:off x="4077156" y="2410224"/>
            <a:ext cx="3773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Button löst Server Request aus, rendert 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PostList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 neu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622C1E2A-63C4-1940-995A-D4F715E9E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1196" y="2541029"/>
            <a:ext cx="1155960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1FA65C-44CA-7949-9E1F-1D6A59B98BAC}"/>
              </a:ext>
            </a:extLst>
          </p:cNvPr>
          <p:cNvSpPr txBox="1"/>
          <p:nvPr/>
        </p:nvSpPr>
        <p:spPr>
          <a:xfrm>
            <a:off x="3998853" y="3588348"/>
            <a:ext cx="2872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Client-Komponente mit (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)State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EA7A0AC-DE49-1143-B02E-7572C5F08D8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897835" y="3719153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F85C470-3D01-E74C-BBA9-0421A186AE5A}"/>
              </a:ext>
            </a:extLst>
          </p:cNvPr>
          <p:cNvSpPr/>
          <p:nvPr/>
        </p:nvSpPr>
        <p:spPr>
          <a:xfrm>
            <a:off x="3974305" y="3987726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PostPreview</a:t>
            </a:r>
            <a:r>
              <a:rPr lang="de-DE" sz="1000" dirty="0">
                <a:solidFill>
                  <a:srgbClr val="36544F"/>
                </a:solidFill>
              </a:rPr>
              <a:t>: </a:t>
            </a:r>
            <a:r>
              <a:rPr lang="de-DE" sz="1000" dirty="0" err="1">
                <a:solidFill>
                  <a:srgbClr val="36544F"/>
                </a:solidFill>
              </a:rPr>
              <a:t>CommentEditor</a:t>
            </a:r>
            <a:r>
              <a:rPr lang="de-DE" sz="1000" dirty="0">
                <a:solidFill>
                  <a:srgbClr val="36544F"/>
                </a:solidFill>
              </a:rPr>
              <a:t> 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eingeben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Sortierung ändern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808389"/>
            <a:ext cx="2153312" cy="119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1793724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1793724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9C2749A-4A08-34BC-23D7-FD4F384B3967}"/>
              </a:ext>
            </a:extLst>
          </p:cNvPr>
          <p:cNvSpPr txBox="1"/>
          <p:nvPr/>
        </p:nvSpPr>
        <p:spPr>
          <a:xfrm>
            <a:off x="6017823" y="1793724"/>
            <a:ext cx="31261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FF0000"/>
                </a:solidFill>
              </a:rPr>
              <a:t>evtl. raus</a:t>
            </a:r>
          </a:p>
        </p:txBody>
      </p:sp>
    </p:spTree>
    <p:extLst>
      <p:ext uri="{BB962C8B-B14F-4D97-AF65-F5344CB8AC3E}">
        <p14:creationId xmlns:p14="http://schemas.microsoft.com/office/powerpoint/2010/main" val="956920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15836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1778B8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32576" y="1295448"/>
            <a:ext cx="2762894" cy="371856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0AAFAD2-F98D-A92B-1C83-26A39CC5B881}"/>
              </a:ext>
            </a:extLst>
          </p:cNvPr>
          <p:cNvSpPr txBox="1"/>
          <p:nvPr/>
        </p:nvSpPr>
        <p:spPr>
          <a:xfrm>
            <a:off x="1448336" y="2361884"/>
            <a:ext cx="1540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FF0000"/>
                </a:solidFill>
              </a:rPr>
              <a:t>raus</a:t>
            </a:r>
          </a:p>
        </p:txBody>
      </p:sp>
    </p:spTree>
    <p:extLst>
      <p:ext uri="{BB962C8B-B14F-4D97-AF65-F5344CB8AC3E}">
        <p14:creationId xmlns:p14="http://schemas.microsoft.com/office/powerpoint/2010/main" val="146198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8404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</a:t>
            </a:r>
            <a:r>
              <a:rPr lang="de-DE" sz="1800" dirty="0">
                <a:solidFill>
                  <a:srgbClr val="1778B8"/>
                </a:solidFill>
              </a:rPr>
              <a:t>Posts mit </a:t>
            </a:r>
            <a:r>
              <a:rPr lang="de-DE" sz="1800" dirty="0">
                <a:solidFill>
                  <a:srgbClr val="9E60B8"/>
                </a:solidFill>
              </a:rPr>
              <a:t>Kommentaren</a:t>
            </a:r>
            <a:r>
              <a:rPr lang="de-DE" sz="1800" b="0" dirty="0">
                <a:solidFill>
                  <a:srgbClr val="36544F"/>
                </a:solidFill>
              </a:rPr>
              <a:t> (Daten) sind folglich ebenso nicht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224016" y="1450848"/>
            <a:ext cx="2383536" cy="559308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641DE8B-BDAD-FD63-663B-3A4F616FC1D6}"/>
              </a:ext>
            </a:extLst>
          </p:cNvPr>
          <p:cNvSpPr/>
          <p:nvPr/>
        </p:nvSpPr>
        <p:spPr>
          <a:xfrm>
            <a:off x="6224016" y="3133345"/>
            <a:ext cx="2383536" cy="636957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59921F-E11F-8329-4459-FF17B147A8F9}"/>
              </a:ext>
            </a:extLst>
          </p:cNvPr>
          <p:cNvSpPr/>
          <p:nvPr/>
        </p:nvSpPr>
        <p:spPr>
          <a:xfrm>
            <a:off x="6230112" y="2060448"/>
            <a:ext cx="2383536" cy="304800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F9A8054-655A-4A5C-B1B7-A57CE735DE9A}"/>
              </a:ext>
            </a:extLst>
          </p:cNvPr>
          <p:cNvSpPr/>
          <p:nvPr/>
        </p:nvSpPr>
        <p:spPr>
          <a:xfrm>
            <a:off x="6224016" y="3840481"/>
            <a:ext cx="2383536" cy="353567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416BE6E-9346-B844-D8FD-4F91C65E0237}"/>
              </a:ext>
            </a:extLst>
          </p:cNvPr>
          <p:cNvSpPr txBox="1"/>
          <p:nvPr/>
        </p:nvSpPr>
        <p:spPr>
          <a:xfrm>
            <a:off x="1397591" y="3262470"/>
            <a:ext cx="15408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FF0000"/>
                </a:solidFill>
              </a:rPr>
              <a:t>raus</a:t>
            </a:r>
          </a:p>
        </p:txBody>
      </p:sp>
    </p:spTree>
    <p:extLst>
      <p:ext uri="{BB962C8B-B14F-4D97-AF65-F5344CB8AC3E}">
        <p14:creationId xmlns:p14="http://schemas.microsoft.com/office/powerpoint/2010/main" val="16311414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4500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1778B8"/>
                </a:solidFill>
              </a:rPr>
              <a:t>CommentEditor</a:t>
            </a:r>
            <a:r>
              <a:rPr lang="de-DE" sz="1800" b="0" dirty="0">
                <a:solidFill>
                  <a:srgbClr val="1778B8"/>
                </a:solidFill>
              </a:rPr>
              <a:t>-Komponente</a:t>
            </a:r>
            <a:r>
              <a:rPr lang="de-DE" sz="1800" b="0" dirty="0">
                <a:solidFill>
                  <a:srgbClr val="36544F"/>
                </a:solidFill>
              </a:rPr>
              <a:t>) haben wir keinen State zum Verändern 😢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99632" y="2334768"/>
            <a:ext cx="2676144" cy="64008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EF2BAEF-7D4C-539D-020C-1D9873FF4A98}"/>
              </a:ext>
            </a:extLst>
          </p:cNvPr>
          <p:cNvSpPr txBox="1"/>
          <p:nvPr/>
        </p:nvSpPr>
        <p:spPr>
          <a:xfrm>
            <a:off x="1226636" y="3794931"/>
            <a:ext cx="15415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FF0000"/>
                </a:solidFill>
              </a:rPr>
              <a:t>raus</a:t>
            </a:r>
          </a:p>
        </p:txBody>
      </p:sp>
    </p:spTree>
    <p:extLst>
      <p:ext uri="{BB962C8B-B14F-4D97-AF65-F5344CB8AC3E}">
        <p14:creationId xmlns:p14="http://schemas.microsoft.com/office/powerpoint/2010/main" val="4131712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048638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36544F"/>
                </a:solidFill>
              </a:rPr>
              <a:t>CommentEditor</a:t>
            </a:r>
            <a:r>
              <a:rPr lang="de-DE" sz="1800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Wir brauchen </a:t>
            </a:r>
            <a:r>
              <a:rPr lang="de-DE" sz="1800" dirty="0">
                <a:solidFill>
                  <a:srgbClr val="1778B8"/>
                </a:solidFill>
              </a:rPr>
              <a:t>aktualisierte UI</a:t>
            </a:r>
            <a:r>
              <a:rPr lang="de-DE" sz="1800" b="0" dirty="0">
                <a:solidFill>
                  <a:srgbClr val="1778B8"/>
                </a:solidFill>
              </a:rPr>
              <a:t> </a:t>
            </a:r>
            <a:r>
              <a:rPr lang="de-DE" sz="1800" i="1" dirty="0">
                <a:solidFill>
                  <a:srgbClr val="1778B8"/>
                </a:solidFill>
              </a:rPr>
              <a:t>vom Server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308A455-4C4A-A29E-62D3-F2A018C7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3"/>
            <a:ext cx="2846571" cy="42885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CB5B0A7-316A-CEF4-6F5E-EAA71E4645B4}"/>
              </a:ext>
            </a:extLst>
          </p:cNvPr>
          <p:cNvSpPr/>
          <p:nvPr/>
        </p:nvSpPr>
        <p:spPr>
          <a:xfrm>
            <a:off x="6199632" y="1299029"/>
            <a:ext cx="2676144" cy="3714977"/>
          </a:xfrm>
          <a:prstGeom prst="rect">
            <a:avLst/>
          </a:prstGeom>
          <a:noFill/>
          <a:ln w="25400">
            <a:solidFill>
              <a:srgbClr val="1778B8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6144"/>
                      <a:gd name="connsiteY0" fmla="*/ 0 h 3714977"/>
                      <a:gd name="connsiteX1" fmla="*/ 508467 w 2676144"/>
                      <a:gd name="connsiteY1" fmla="*/ 0 h 3714977"/>
                      <a:gd name="connsiteX2" fmla="*/ 963412 w 2676144"/>
                      <a:gd name="connsiteY2" fmla="*/ 0 h 3714977"/>
                      <a:gd name="connsiteX3" fmla="*/ 1552164 w 2676144"/>
                      <a:gd name="connsiteY3" fmla="*/ 0 h 3714977"/>
                      <a:gd name="connsiteX4" fmla="*/ 2060631 w 2676144"/>
                      <a:gd name="connsiteY4" fmla="*/ 0 h 3714977"/>
                      <a:gd name="connsiteX5" fmla="*/ 2676144 w 2676144"/>
                      <a:gd name="connsiteY5" fmla="*/ 0 h 3714977"/>
                      <a:gd name="connsiteX6" fmla="*/ 2676144 w 2676144"/>
                      <a:gd name="connsiteY6" fmla="*/ 605011 h 3714977"/>
                      <a:gd name="connsiteX7" fmla="*/ 2676144 w 2676144"/>
                      <a:gd name="connsiteY7" fmla="*/ 1135722 h 3714977"/>
                      <a:gd name="connsiteX8" fmla="*/ 2676144 w 2676144"/>
                      <a:gd name="connsiteY8" fmla="*/ 1666433 h 3714977"/>
                      <a:gd name="connsiteX9" fmla="*/ 2676144 w 2676144"/>
                      <a:gd name="connsiteY9" fmla="*/ 2122844 h 3714977"/>
                      <a:gd name="connsiteX10" fmla="*/ 2676144 w 2676144"/>
                      <a:gd name="connsiteY10" fmla="*/ 2579255 h 3714977"/>
                      <a:gd name="connsiteX11" fmla="*/ 2676144 w 2676144"/>
                      <a:gd name="connsiteY11" fmla="*/ 3109966 h 3714977"/>
                      <a:gd name="connsiteX12" fmla="*/ 2676144 w 2676144"/>
                      <a:gd name="connsiteY12" fmla="*/ 3714977 h 3714977"/>
                      <a:gd name="connsiteX13" fmla="*/ 2221200 w 2676144"/>
                      <a:gd name="connsiteY13" fmla="*/ 3714977 h 3714977"/>
                      <a:gd name="connsiteX14" fmla="*/ 1632448 w 2676144"/>
                      <a:gd name="connsiteY14" fmla="*/ 3714977 h 3714977"/>
                      <a:gd name="connsiteX15" fmla="*/ 1150742 w 2676144"/>
                      <a:gd name="connsiteY15" fmla="*/ 3714977 h 3714977"/>
                      <a:gd name="connsiteX16" fmla="*/ 615513 w 2676144"/>
                      <a:gd name="connsiteY16" fmla="*/ 3714977 h 3714977"/>
                      <a:gd name="connsiteX17" fmla="*/ 0 w 2676144"/>
                      <a:gd name="connsiteY17" fmla="*/ 3714977 h 3714977"/>
                      <a:gd name="connsiteX18" fmla="*/ 0 w 2676144"/>
                      <a:gd name="connsiteY18" fmla="*/ 3184266 h 3714977"/>
                      <a:gd name="connsiteX19" fmla="*/ 0 w 2676144"/>
                      <a:gd name="connsiteY19" fmla="*/ 2727855 h 3714977"/>
                      <a:gd name="connsiteX20" fmla="*/ 0 w 2676144"/>
                      <a:gd name="connsiteY20" fmla="*/ 2271443 h 3714977"/>
                      <a:gd name="connsiteX21" fmla="*/ 0 w 2676144"/>
                      <a:gd name="connsiteY21" fmla="*/ 1777882 h 3714977"/>
                      <a:gd name="connsiteX22" fmla="*/ 0 w 2676144"/>
                      <a:gd name="connsiteY22" fmla="*/ 1172871 h 3714977"/>
                      <a:gd name="connsiteX23" fmla="*/ 0 w 2676144"/>
                      <a:gd name="connsiteY23" fmla="*/ 642160 h 3714977"/>
                      <a:gd name="connsiteX24" fmla="*/ 0 w 2676144"/>
                      <a:gd name="connsiteY24" fmla="*/ 0 h 3714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676144" h="3714977" extrusionOk="0">
                        <a:moveTo>
                          <a:pt x="0" y="0"/>
                        </a:moveTo>
                        <a:cubicBezTo>
                          <a:pt x="216682" y="-37591"/>
                          <a:pt x="291716" y="45447"/>
                          <a:pt x="508467" y="0"/>
                        </a:cubicBezTo>
                        <a:cubicBezTo>
                          <a:pt x="725218" y="-45447"/>
                          <a:pt x="764989" y="3774"/>
                          <a:pt x="963412" y="0"/>
                        </a:cubicBezTo>
                        <a:cubicBezTo>
                          <a:pt x="1161836" y="-3774"/>
                          <a:pt x="1327072" y="4438"/>
                          <a:pt x="1552164" y="0"/>
                        </a:cubicBezTo>
                        <a:cubicBezTo>
                          <a:pt x="1777256" y="-4438"/>
                          <a:pt x="1925106" y="12006"/>
                          <a:pt x="2060631" y="0"/>
                        </a:cubicBezTo>
                        <a:cubicBezTo>
                          <a:pt x="2196156" y="-12006"/>
                          <a:pt x="2419656" y="64220"/>
                          <a:pt x="2676144" y="0"/>
                        </a:cubicBezTo>
                        <a:cubicBezTo>
                          <a:pt x="2696581" y="141154"/>
                          <a:pt x="2604076" y="400753"/>
                          <a:pt x="2676144" y="605011"/>
                        </a:cubicBezTo>
                        <a:cubicBezTo>
                          <a:pt x="2748212" y="809269"/>
                          <a:pt x="2615742" y="949352"/>
                          <a:pt x="2676144" y="1135722"/>
                        </a:cubicBezTo>
                        <a:cubicBezTo>
                          <a:pt x="2736546" y="1322092"/>
                          <a:pt x="2614569" y="1503339"/>
                          <a:pt x="2676144" y="1666433"/>
                        </a:cubicBezTo>
                        <a:cubicBezTo>
                          <a:pt x="2737719" y="1829527"/>
                          <a:pt x="2635312" y="1966670"/>
                          <a:pt x="2676144" y="2122844"/>
                        </a:cubicBezTo>
                        <a:cubicBezTo>
                          <a:pt x="2716976" y="2279018"/>
                          <a:pt x="2660833" y="2369526"/>
                          <a:pt x="2676144" y="2579255"/>
                        </a:cubicBezTo>
                        <a:cubicBezTo>
                          <a:pt x="2691455" y="2788984"/>
                          <a:pt x="2629498" y="2964683"/>
                          <a:pt x="2676144" y="3109966"/>
                        </a:cubicBezTo>
                        <a:cubicBezTo>
                          <a:pt x="2722790" y="3255249"/>
                          <a:pt x="2671216" y="3527288"/>
                          <a:pt x="2676144" y="3714977"/>
                        </a:cubicBezTo>
                        <a:cubicBezTo>
                          <a:pt x="2583422" y="3739497"/>
                          <a:pt x="2438826" y="3680036"/>
                          <a:pt x="2221200" y="3714977"/>
                        </a:cubicBezTo>
                        <a:cubicBezTo>
                          <a:pt x="2003574" y="3749918"/>
                          <a:pt x="1899440" y="3686725"/>
                          <a:pt x="1632448" y="3714977"/>
                        </a:cubicBezTo>
                        <a:cubicBezTo>
                          <a:pt x="1365456" y="3743229"/>
                          <a:pt x="1288473" y="3668850"/>
                          <a:pt x="1150742" y="3714977"/>
                        </a:cubicBezTo>
                        <a:cubicBezTo>
                          <a:pt x="1013011" y="3761104"/>
                          <a:pt x="868225" y="3671471"/>
                          <a:pt x="615513" y="3714977"/>
                        </a:cubicBezTo>
                        <a:cubicBezTo>
                          <a:pt x="362801" y="3758483"/>
                          <a:pt x="269729" y="3680762"/>
                          <a:pt x="0" y="3714977"/>
                        </a:cubicBezTo>
                        <a:cubicBezTo>
                          <a:pt x="-41871" y="3479839"/>
                          <a:pt x="14218" y="3399760"/>
                          <a:pt x="0" y="3184266"/>
                        </a:cubicBezTo>
                        <a:cubicBezTo>
                          <a:pt x="-14218" y="2968772"/>
                          <a:pt x="41607" y="2909153"/>
                          <a:pt x="0" y="2727855"/>
                        </a:cubicBezTo>
                        <a:cubicBezTo>
                          <a:pt x="-41607" y="2546557"/>
                          <a:pt x="46098" y="2427220"/>
                          <a:pt x="0" y="2271443"/>
                        </a:cubicBezTo>
                        <a:cubicBezTo>
                          <a:pt x="-46098" y="2115666"/>
                          <a:pt x="31820" y="1909687"/>
                          <a:pt x="0" y="1777882"/>
                        </a:cubicBezTo>
                        <a:cubicBezTo>
                          <a:pt x="-31820" y="1646077"/>
                          <a:pt x="52340" y="1437165"/>
                          <a:pt x="0" y="1172871"/>
                        </a:cubicBezTo>
                        <a:cubicBezTo>
                          <a:pt x="-52340" y="908577"/>
                          <a:pt x="48098" y="793582"/>
                          <a:pt x="0" y="642160"/>
                        </a:cubicBezTo>
                        <a:cubicBezTo>
                          <a:pt x="-48098" y="490738"/>
                          <a:pt x="46121" y="3122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79D380D-DBB0-7BAA-39D5-B430472795A9}"/>
              </a:ext>
            </a:extLst>
          </p:cNvPr>
          <p:cNvSpPr txBox="1"/>
          <p:nvPr/>
        </p:nvSpPr>
        <p:spPr>
          <a:xfrm>
            <a:off x="1915181" y="4051609"/>
            <a:ext cx="15415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FF0000"/>
                </a:solidFill>
              </a:rPr>
              <a:t>raus</a:t>
            </a:r>
          </a:p>
        </p:txBody>
      </p:sp>
    </p:spTree>
    <p:extLst>
      <p:ext uri="{BB962C8B-B14F-4D97-AF65-F5344CB8AC3E}">
        <p14:creationId xmlns:p14="http://schemas.microsoft.com/office/powerpoint/2010/main" val="423025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UI aktualisieren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69E09A-76FB-9244-B307-8B84BD0B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B810B62-5A43-A74B-9F2A-F05A2E7BCD2F}"/>
              </a:ext>
            </a:extLst>
          </p:cNvPr>
          <p:cNvSpPr txBox="1"/>
          <p:nvPr/>
        </p:nvSpPr>
        <p:spPr>
          <a:xfrm>
            <a:off x="3863840" y="3324021"/>
            <a:ext cx="3886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Gesendet (HTTP POST) werden Daten, gelesen wird UI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44F216F6-5640-F44D-B3D4-AB05667BDC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351023C-8F47-6F4B-9300-20D0A82F676A}"/>
              </a:ext>
            </a:extLst>
          </p:cNvPr>
          <p:cNvSpPr/>
          <p:nvPr/>
        </p:nvSpPr>
        <p:spPr>
          <a:xfrm>
            <a:off x="4077156" y="3931462"/>
            <a:ext cx="2153312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hinzufügen -&gt; Netzwerk-Tab (JS &amp; XHR)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EC0E281-008B-FB69-5278-CE709829D69F}"/>
              </a:ext>
            </a:extLst>
          </p:cNvPr>
          <p:cNvSpPr txBox="1"/>
          <p:nvPr/>
        </p:nvSpPr>
        <p:spPr>
          <a:xfrm>
            <a:off x="5620216" y="1836234"/>
            <a:ext cx="15415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FF0000"/>
                </a:solidFill>
              </a:rPr>
              <a:t>raus</a:t>
            </a:r>
          </a:p>
        </p:txBody>
      </p:sp>
    </p:spTree>
    <p:extLst>
      <p:ext uri="{BB962C8B-B14F-4D97-AF65-F5344CB8AC3E}">
        <p14:creationId xmlns:p14="http://schemas.microsoft.com/office/powerpoint/2010/main" val="2920955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rsc-step-by-step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heute ?!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Client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04555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und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3E729D"/>
                </a:solidFill>
                <a:latin typeface="Source Sans Pro" panose="020B0503030403020204" pitchFamily="34" charset="77"/>
              </a:rPr>
              <a:t>Komponenten</a:t>
            </a:r>
            <a:endParaRPr lang="de-DE" sz="9600" b="1" dirty="0">
              <a:solidFill>
                <a:srgbClr val="3E729D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66879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33578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Server Komponente mit Client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DABCEA71-F25C-119C-A706-969B7F87E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DC29BAB-5B7D-348D-BF91-9FE725DBECC7}"/>
              </a:ext>
            </a:extLst>
          </p:cNvPr>
          <p:cNvSpPr txBox="1">
            <a:spLocks/>
          </p:cNvSpPr>
          <p:nvPr/>
        </p:nvSpPr>
        <p:spPr>
          <a:xfrm>
            <a:off x="0" y="2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83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C275FC8-8015-71A2-9CDF-C0B421FB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94" y="181405"/>
            <a:ext cx="3866147" cy="41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49CE173-25CF-309B-5B8F-4983D816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6941D9E-5EAA-46C5-1663-B28D028C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A12745-85AB-D90D-6C5B-DFF14A05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EF2BD7-AE1B-539A-C6F8-39DB1F12C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1"/>
            <a:ext cx="2925193" cy="39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9" y="382129"/>
            <a:ext cx="4253482" cy="356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2B30BD-63AB-CBE1-19CF-875E1376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80451"/>
            <a:ext cx="4073638" cy="399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277C50B-2E24-A29B-2AD2-A4BA361A1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051964"/>
            <a:ext cx="4232118" cy="38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066746-ECD1-E337-5A4C-4A80992B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205713"/>
            <a:ext cx="3256398" cy="36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9C3E1D-970B-0B1E-F0F4-6CD6469D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042177"/>
            <a:ext cx="4306977" cy="38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C96287-1EAC-3D85-B15A-9D5F8BB7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9646"/>
            <a:ext cx="2662937" cy="436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95B449-7957-7841-4F08-A67F0177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95B449-7957-7841-4F08-A67F0177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mehr Daten als bei REST-Call bedeuten!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29BB24-715C-72D8-CA21-1E4E332D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C89F0-2925-2A17-6702-875D6B70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</a:t>
            </a:r>
            <a:r>
              <a:rPr lang="de-DE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DF652F-A51F-C487-81D3-D78FD46194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Zum besseren Verständnis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"</a:t>
            </a:r>
            <a:r>
              <a:rPr lang="de-DE" sz="2000" b="1" dirty="0">
                <a:solidFill>
                  <a:srgbClr val="9E60B8"/>
                </a:solidFill>
              </a:rPr>
              <a:t>Daten</a:t>
            </a:r>
            <a:r>
              <a:rPr lang="de-DE" sz="2000" b="0" dirty="0">
                <a:solidFill>
                  <a:srgbClr val="36544F"/>
                </a:solidFill>
              </a:rPr>
              <a:t>" liegen auf dem Server (z.B. fachliche Daten aus DB)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"</a:t>
            </a:r>
            <a:r>
              <a:rPr lang="de-DE" sz="2000" b="1" dirty="0">
                <a:solidFill>
                  <a:srgbClr val="B04432"/>
                </a:solidFill>
              </a:rPr>
              <a:t>State</a:t>
            </a:r>
            <a:r>
              <a:rPr lang="de-DE" sz="2000" b="0" dirty="0">
                <a:solidFill>
                  <a:srgbClr val="36544F"/>
                </a:solidFill>
              </a:rPr>
              <a:t>" liegt auf dem Client (z.B. Eingabefeld, Menü offen/zu)</a:t>
            </a:r>
          </a:p>
        </p:txBody>
      </p:sp>
    </p:spTree>
    <p:extLst>
      <p:ext uri="{BB962C8B-B14F-4D97-AF65-F5344CB8AC3E}">
        <p14:creationId xmlns:p14="http://schemas.microsoft.com/office/powerpoint/2010/main" val="18687186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EC89F0-2925-2A17-6702-875D6B702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DF652F-A51F-C487-81D3-D78FD461943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Zum besseren Verständnis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"</a:t>
            </a:r>
            <a:r>
              <a:rPr lang="de-DE" sz="2000" b="1" dirty="0">
                <a:solidFill>
                  <a:srgbClr val="9E60B8"/>
                </a:solidFill>
              </a:rPr>
              <a:t>Daten</a:t>
            </a:r>
            <a:r>
              <a:rPr lang="de-DE" sz="2000" b="0" dirty="0">
                <a:solidFill>
                  <a:srgbClr val="36544F"/>
                </a:solidFill>
              </a:rPr>
              <a:t>" liegen auf dem Server (z.B. fachliche Daten aus DB)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"</a:t>
            </a:r>
            <a:r>
              <a:rPr lang="de-DE" sz="2000" b="1" dirty="0">
                <a:solidFill>
                  <a:srgbClr val="B04432"/>
                </a:solidFill>
              </a:rPr>
              <a:t>State</a:t>
            </a:r>
            <a:r>
              <a:rPr lang="de-DE" sz="2000" b="0" dirty="0">
                <a:solidFill>
                  <a:srgbClr val="36544F"/>
                </a:solidFill>
              </a:rPr>
              <a:t>" liegt auf dem Client (z.B. Eingabefeld, Menü offen/zu)</a:t>
            </a:r>
          </a:p>
          <a:p>
            <a:r>
              <a:rPr lang="de-DE" dirty="0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Components sind für die Behandlung von </a:t>
            </a:r>
            <a:r>
              <a:rPr lang="de-DE" sz="2000" dirty="0">
                <a:solidFill>
                  <a:srgbClr val="9E60B8"/>
                </a:solidFill>
              </a:rPr>
              <a:t>Daten</a:t>
            </a:r>
            <a:r>
              <a:rPr lang="de-DE" b="0" dirty="0">
                <a:solidFill>
                  <a:srgbClr val="36544F"/>
                </a:solidFill>
              </a:rPr>
              <a:t> zuständig</a:t>
            </a:r>
          </a:p>
          <a:p>
            <a:r>
              <a:rPr lang="de-DE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Components arbeiten mit </a:t>
            </a:r>
            <a:r>
              <a:rPr lang="de-DE" sz="2000" dirty="0">
                <a:solidFill>
                  <a:srgbClr val="B04432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51482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B87B42-7558-8C17-A85B-3439FCA1CF7D}"/>
              </a:ext>
            </a:extLst>
          </p:cNvPr>
          <p:cNvSpPr/>
          <p:nvPr/>
        </p:nvSpPr>
        <p:spPr>
          <a:xfrm>
            <a:off x="4572000" y="1872827"/>
            <a:ext cx="3033870" cy="260228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C5E469F-E365-B94F-5561-839E5C37C53C}"/>
              </a:ext>
            </a:extLst>
          </p:cNvPr>
          <p:cNvSpPr/>
          <p:nvPr/>
        </p:nvSpPr>
        <p:spPr>
          <a:xfrm>
            <a:off x="7720926" y="1606313"/>
            <a:ext cx="961607" cy="123983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1941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Mögliches Problem: 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</p:spTree>
    <p:extLst>
      <p:ext uri="{BB962C8B-B14F-4D97-AF65-F5344CB8AC3E}">
        <p14:creationId xmlns:p14="http://schemas.microsoft.com/office/powerpoint/2010/main" val="36303958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F4D044-89EF-F34D-8D20-B605CDA5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73"/>
            <a:ext cx="5546999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4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EB9D4F-6689-6A49-B1B7-71BD97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1485572"/>
            <a:ext cx="6185501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96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C3ACC-5390-0441-8E67-6592D333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69"/>
            <a:ext cx="6185500" cy="25274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479518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582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0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Server Komponenten können HTTP-Request machen, DB-</a:t>
            </a:r>
            <a:r>
              <a:rPr lang="de-DE" sz="1400" b="0" dirty="0" err="1">
                <a:solidFill>
                  <a:srgbClr val="36544F"/>
                </a:solidFill>
              </a:rPr>
              <a:t>Queries</a:t>
            </a:r>
            <a:r>
              <a:rPr lang="de-DE" sz="1400" b="0" dirty="0">
                <a:solidFill>
                  <a:srgbClr val="36544F"/>
                </a:solidFill>
              </a:rPr>
              <a:t> ausführen, auf das Filesystem zugreifen etc.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(Alles was "echte" Backend-Services auch können)</a:t>
            </a:r>
            <a:endParaRPr lang="de-DE" sz="1700" dirty="0"/>
          </a:p>
          <a:p>
            <a:pPr>
              <a:lnSpc>
                <a:spcPct val="130000"/>
              </a:lnSpc>
            </a:pPr>
            <a:r>
              <a:rPr lang="de-DE" sz="1400" b="0" i="1" dirty="0"/>
              <a:t>Was machen wir, bis die Daten vorhanden sind, während der Query läuft?</a:t>
            </a:r>
            <a:endParaRPr lang="de-DE" b="0" i="1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63CC95A-64A3-FC8A-D51A-8DA21A560003}"/>
              </a:ext>
            </a:extLst>
          </p:cNvPr>
          <p:cNvSpPr/>
          <p:nvPr/>
        </p:nvSpPr>
        <p:spPr>
          <a:xfrm>
            <a:off x="284343" y="1371420"/>
            <a:ext cx="752926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00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({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}) {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0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db.query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select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where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post_id</a:t>
            </a:r>
            <a:r>
              <a:rPr lang="de-DE" sz="10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$1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[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]);               </a:t>
            </a:r>
          </a:p>
          <a:p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&lt;h1&gt;Comments&lt;/h1&gt;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{</a:t>
            </a:r>
            <a:r>
              <a:rPr lang="de-DE" sz="10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.rows.map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((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=&gt; (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&lt;p 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key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comment.id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}&gt;{</a:t>
            </a:r>
            <a:r>
              <a:rPr lang="de-DE" sz="1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comment.comment</a:t>
            </a: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}&lt;/p&gt;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))}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&lt;/div&gt;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7288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6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1FAAA8-2C99-19EA-BDE8-72D0C71C2BD5}"/>
              </a:ext>
            </a:extLst>
          </p:cNvPr>
          <p:cNvSpPr txBox="1"/>
          <p:nvPr/>
        </p:nvSpPr>
        <p:spPr>
          <a:xfrm>
            <a:off x="2629168" y="4322063"/>
            <a:ext cx="125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MomentJS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22B283-0062-9313-3F8B-55AA391480F7}"/>
              </a:ext>
            </a:extLst>
          </p:cNvPr>
          <p:cNvSpPr txBox="1"/>
          <p:nvPr/>
        </p:nvSpPr>
        <p:spPr>
          <a:xfrm>
            <a:off x="6788101" y="619432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0F5DDF-3903-FA0F-8E72-46AF277B6071}"/>
              </a:ext>
            </a:extLst>
          </p:cNvPr>
          <p:cNvSpPr txBox="1"/>
          <p:nvPr/>
        </p:nvSpPr>
        <p:spPr>
          <a:xfrm>
            <a:off x="7732816" y="3584687"/>
            <a:ext cx="9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Marked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5DD441-57F1-2A9E-6833-3D20E0C83CEE}"/>
              </a:ext>
            </a:extLst>
          </p:cNvPr>
          <p:cNvSpPr txBox="1"/>
          <p:nvPr/>
        </p:nvSpPr>
        <p:spPr>
          <a:xfrm>
            <a:off x="7692179" y="2965511"/>
            <a:ext cx="126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B04432"/>
                </a:solidFill>
              </a:rPr>
              <a:t>tag-</a:t>
            </a:r>
            <a:r>
              <a:rPr lang="de-DE" dirty="0" err="1">
                <a:solidFill>
                  <a:srgbClr val="B04432"/>
                </a:solidFill>
              </a:rPr>
              <a:t>cloud.js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9B88E18-82EB-14E4-1895-9E45097ACB01}"/>
              </a:ext>
            </a:extLst>
          </p:cNvPr>
          <p:cNvCxnSpPr>
            <a:cxnSpLocks/>
          </p:cNvCxnSpPr>
          <p:nvPr/>
        </p:nvCxnSpPr>
        <p:spPr>
          <a:xfrm flipV="1">
            <a:off x="3884127" y="3429000"/>
            <a:ext cx="732890" cy="1050039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2BF4EFF-A7FE-8C65-69DA-D517CEA3F0AF}"/>
              </a:ext>
            </a:extLst>
          </p:cNvPr>
          <p:cNvCxnSpPr>
            <a:cxnSpLocks/>
          </p:cNvCxnSpPr>
          <p:nvPr/>
        </p:nvCxnSpPr>
        <p:spPr>
          <a:xfrm flipH="1">
            <a:off x="7178977" y="3836801"/>
            <a:ext cx="581010" cy="38888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562E072-AE4D-99C9-62B0-E78561E166C3}"/>
              </a:ext>
            </a:extLst>
          </p:cNvPr>
          <p:cNvCxnSpPr>
            <a:cxnSpLocks/>
          </p:cNvCxnSpPr>
          <p:nvPr/>
        </p:nvCxnSpPr>
        <p:spPr>
          <a:xfrm flipV="1">
            <a:off x="8234230" y="2428971"/>
            <a:ext cx="0" cy="53338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09F908C-C304-4306-5A70-D37FA5969AF2}"/>
              </a:ext>
            </a:extLst>
          </p:cNvPr>
          <p:cNvCxnSpPr>
            <a:cxnSpLocks/>
          </p:cNvCxnSpPr>
          <p:nvPr/>
        </p:nvCxnSpPr>
        <p:spPr>
          <a:xfrm flipH="1">
            <a:off x="6486418" y="792404"/>
            <a:ext cx="310347" cy="60455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6793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E3D144-040F-E546-B664-CBFA6EBBF176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db.server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async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b="1" dirty="0" err="1">
                <a:solidFill>
                  <a:srgbClr val="C0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await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db.query</a:t>
            </a:r>
            <a:r>
              <a:rPr lang="de-DE" sz="1151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(...);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Comments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B49D5D-28C3-8E41-8231-F0195C661A48}"/>
              </a:ext>
            </a:extLst>
          </p:cNvPr>
          <p:cNvSpPr txBox="1"/>
          <p:nvPr/>
        </p:nvSpPr>
        <p:spPr>
          <a:xfrm>
            <a:off x="5125897" y="1452265"/>
            <a:ext cx="2776045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Data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Loading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Zugriff auf "etwas", das Daten lädt und Aufruf blockiert bis Daten da sind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B9F798A2-F071-104F-BE4C-4A3563084A34}"/>
              </a:ext>
            </a:extLst>
          </p:cNvPr>
          <p:cNvCxnSpPr>
            <a:cxnSpLocks/>
          </p:cNvCxnSpPr>
          <p:nvPr/>
        </p:nvCxnSpPr>
        <p:spPr>
          <a:xfrm flipH="1">
            <a:off x="4180114" y="2136229"/>
            <a:ext cx="894412" cy="70335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82338077-3048-6F56-21FF-F08E9F27801B}"/>
              </a:ext>
            </a:extLst>
          </p:cNvPr>
          <p:cNvSpPr txBox="1"/>
          <p:nvPr/>
        </p:nvSpPr>
        <p:spPr>
          <a:xfrm>
            <a:off x="714037" y="946245"/>
            <a:ext cx="106650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FF0000"/>
                </a:solidFill>
              </a:rPr>
              <a:t>evtl. raus, direkt im Editor zeigen</a:t>
            </a:r>
          </a:p>
        </p:txBody>
      </p:sp>
    </p:spTree>
    <p:extLst>
      <p:ext uri="{BB962C8B-B14F-4D97-AF65-F5344CB8AC3E}">
        <p14:creationId xmlns:p14="http://schemas.microsoft.com/office/powerpoint/2010/main" val="14967401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Beispiel: Daten laden auf dem Server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22446B9-1BCB-2644-91EF-FBB4A2C6A914}"/>
              </a:ext>
            </a:extLst>
          </p:cNvPr>
          <p:cNvSpPr txBox="1"/>
          <p:nvPr/>
        </p:nvSpPr>
        <p:spPr>
          <a:xfrm>
            <a:off x="4316965" y="3748010"/>
            <a:ext cx="3459245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-Komponente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"Sollbruchstelle", wenn unterhalb in der Anwendung auf "etwas" gewartet wird, wird </a:t>
            </a:r>
            <a:r>
              <a:rPr lang="de-DE" sz="1151" i="1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fallback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angezeigt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de-DE" sz="1151" dirty="0">
              <a:solidFill>
                <a:srgbClr val="9E60B8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DB82F1D-1A94-2B44-B4AB-08404E7FBB08}"/>
              </a:ext>
            </a:extLst>
          </p:cNvPr>
          <p:cNvCxnSpPr>
            <a:cxnSpLocks/>
          </p:cNvCxnSpPr>
          <p:nvPr/>
        </p:nvCxnSpPr>
        <p:spPr>
          <a:xfrm flipH="1" flipV="1">
            <a:off x="2914650" y="3641103"/>
            <a:ext cx="1402316" cy="222708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76F76F06-7DE4-089D-D90A-97AED7AA22AB}"/>
              </a:ext>
            </a:extLst>
          </p:cNvPr>
          <p:cNvSpPr/>
          <p:nvPr/>
        </p:nvSpPr>
        <p:spPr>
          <a:xfrm>
            <a:off x="1116330" y="1542514"/>
            <a:ext cx="6553200" cy="2748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db.server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({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db.query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...; //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Comments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PostPage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b="1" dirty="0" err="1">
                <a:solidFill>
                  <a:srgbClr val="1778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LoadingIndicator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PostComments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</a:t>
            </a:r>
            <a:r>
              <a:rPr lang="de-DE" sz="115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Suspense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06E6EBD-C950-5466-4D65-1E18AC25DFAB}"/>
              </a:ext>
            </a:extLst>
          </p:cNvPr>
          <p:cNvSpPr txBox="1"/>
          <p:nvPr/>
        </p:nvSpPr>
        <p:spPr>
          <a:xfrm>
            <a:off x="714037" y="946245"/>
            <a:ext cx="106650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b="1" dirty="0">
                <a:solidFill>
                  <a:srgbClr val="FF0000"/>
                </a:solidFill>
              </a:rPr>
              <a:t>evtl. raus, direkt im Editor zeigen</a:t>
            </a:r>
          </a:p>
        </p:txBody>
      </p:sp>
    </p:spTree>
    <p:extLst>
      <p:ext uri="{BB962C8B-B14F-4D97-AF65-F5344CB8AC3E}">
        <p14:creationId xmlns:p14="http://schemas.microsoft.com/office/powerpoint/2010/main" val="23435734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Streaming</a:t>
            </a:r>
          </a:p>
          <a:p>
            <a:r>
              <a:rPr lang="de-DE" b="0" dirty="0">
                <a:solidFill>
                  <a:srgbClr val="36544F"/>
                </a:solidFill>
              </a:rPr>
              <a:t>Teile "außerhalb" von Suspense werden auf den Client sofort übertragen</a:t>
            </a:r>
          </a:p>
          <a:p>
            <a:r>
              <a:rPr lang="de-DE" b="0" dirty="0">
                <a:solidFill>
                  <a:srgbClr val="36544F"/>
                </a:solidFill>
              </a:rPr>
              <a:t>Innerhalb der Suspense-Komponente kommt Platzhalter</a:t>
            </a:r>
          </a:p>
          <a:p>
            <a:r>
              <a:rPr lang="de-DE" b="0" dirty="0">
                <a:solidFill>
                  <a:srgbClr val="36544F"/>
                </a:solidFill>
              </a:rPr>
              <a:t>Sind die Daten da, wird nur der Bereich auf den Client geschickt und dort aktualisiert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A3B323-D8BB-B398-2CBC-47A58466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452" y="1157863"/>
            <a:ext cx="3469895" cy="322029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B2DCF9-09A6-7E3A-2683-3B615DCFD188}"/>
              </a:ext>
            </a:extLst>
          </p:cNvPr>
          <p:cNvSpPr/>
          <p:nvPr/>
        </p:nvSpPr>
        <p:spPr>
          <a:xfrm>
            <a:off x="5367452" y="1501698"/>
            <a:ext cx="3469895" cy="287645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5F2108D-D6F3-D087-9E64-BF79919758B1}"/>
              </a:ext>
            </a:extLst>
          </p:cNvPr>
          <p:cNvSpPr/>
          <p:nvPr/>
        </p:nvSpPr>
        <p:spPr>
          <a:xfrm>
            <a:off x="5417315" y="2066893"/>
            <a:ext cx="3344789" cy="124510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95440D9-14AD-EA65-B295-2DEC9F2CA444}"/>
              </a:ext>
            </a:extLst>
          </p:cNvPr>
          <p:cNvSpPr/>
          <p:nvPr/>
        </p:nvSpPr>
        <p:spPr>
          <a:xfrm>
            <a:off x="5410652" y="1614493"/>
            <a:ext cx="3351452" cy="34390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27282E-6419-DA74-8599-E37C5106E3A1}"/>
              </a:ext>
            </a:extLst>
          </p:cNvPr>
          <p:cNvSpPr txBox="1"/>
          <p:nvPr/>
        </p:nvSpPr>
        <p:spPr>
          <a:xfrm>
            <a:off x="5410652" y="3050391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Placeholder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2CB8167-5664-E0BF-E42C-EA53FA8B4393}"/>
              </a:ext>
            </a:extLst>
          </p:cNvPr>
          <p:cNvSpPr txBox="1"/>
          <p:nvPr/>
        </p:nvSpPr>
        <p:spPr>
          <a:xfrm>
            <a:off x="5367452" y="4033889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 </a:t>
            </a:r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Component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5207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3: Suspense und Streaming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4389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6D0CEB8-DAD2-176F-0A6C-44CFCC948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763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36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64C18EF-2CD7-A70D-9E01-B2D04E9A0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763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muss nach Datenänderungen aktualisierte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UI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r>
              <a:rPr lang="de-DE" b="0" dirty="0">
                <a:solidFill>
                  <a:srgbClr val="36544F"/>
                </a:solidFill>
              </a:rPr>
              <a:t>Eine Möglichkeit sind </a:t>
            </a:r>
            <a:r>
              <a:rPr lang="de-DE" b="0" dirty="0">
                <a:solidFill>
                  <a:srgbClr val="3E729D"/>
                </a:solidFill>
              </a:rPr>
              <a:t>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UI (statt Daten) zurückliefert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E0AF58-C433-FC25-0BD5-8F0862BE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855" y="769546"/>
            <a:ext cx="3283159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4: </a:t>
            </a:r>
            <a:r>
              <a:rPr lang="de-DE" dirty="0" err="1"/>
              <a:t>Mutations</a:t>
            </a:r>
            <a:r>
              <a:rPr lang="de-DE" dirty="0"/>
              <a:t> mit 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Achtung! Dieses Feature ist noch im "</a:t>
            </a:r>
            <a:r>
              <a:rPr lang="de-DE" b="0" dirty="0" err="1">
                <a:solidFill>
                  <a:srgbClr val="36544F"/>
                </a:solidFill>
              </a:rPr>
              <a:t>alpha</a:t>
            </a:r>
            <a:r>
              <a:rPr lang="de-DE" b="0" dirty="0">
                <a:solidFill>
                  <a:srgbClr val="36544F"/>
                </a:solidFill>
              </a:rPr>
              <a:t>"-Status in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382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5: </a:t>
            </a:r>
            <a:r>
              <a:rPr lang="de-DE" dirty="0" err="1"/>
              <a:t>Mutations</a:t>
            </a:r>
            <a:r>
              <a:rPr lang="de-DE" dirty="0"/>
              <a:t> mit Form-Status</a:t>
            </a:r>
          </a:p>
          <a:p>
            <a:r>
              <a:rPr lang="de-DE" b="0" dirty="0">
                <a:solidFill>
                  <a:srgbClr val="36544F"/>
                </a:solidFill>
              </a:rPr>
              <a:t>Achtung: </a:t>
            </a:r>
            <a:r>
              <a:rPr lang="de-DE" b="0" dirty="0" err="1">
                <a:solidFill>
                  <a:srgbClr val="36544F"/>
                </a:solidFill>
              </a:rPr>
              <a:t>useFormStatus</a:t>
            </a:r>
            <a:r>
              <a:rPr lang="de-DE" b="0" dirty="0">
                <a:solidFill>
                  <a:srgbClr val="36544F"/>
                </a:solidFill>
              </a:rPr>
              <a:t> ist noch experimental in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!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128333" y="2005246"/>
            <a:ext cx="28873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...oder</a:t>
            </a:r>
            <a:endParaRPr lang="de-DE" sz="11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9" y="3190702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doch nicht? </a:t>
            </a:r>
            <a:endParaRPr lang="de-DE" sz="825" b="1" dirty="0">
              <a:solidFill>
                <a:srgbClr val="C0000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218309F-8416-47F1-AF23-2EFC79AE2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47"/>
          <a:stretch/>
        </p:blipFill>
        <p:spPr>
          <a:xfrm>
            <a:off x="685800" y="507774"/>
            <a:ext cx="7772400" cy="14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...aber nur 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D8E6A2-D0A5-47CE-57FA-70CFA51F6408}"/>
              </a:ext>
            </a:extLst>
          </p:cNvPr>
          <p:cNvSpPr/>
          <p:nvPr/>
        </p:nvSpPr>
        <p:spPr>
          <a:xfrm>
            <a:off x="7787640" y="1134899"/>
            <a:ext cx="960120" cy="388621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981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</p:spTree>
    <p:extLst>
      <p:ext uri="{BB962C8B-B14F-4D97-AF65-F5344CB8AC3E}">
        <p14:creationId xmlns:p14="http://schemas.microsoft.com/office/powerpoint/2010/main" val="41142215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225754-5696-5D11-6F24-F707DA25A41C}"/>
              </a:ext>
            </a:extLst>
          </p:cNvPr>
          <p:cNvSpPr txBox="1"/>
          <p:nvPr/>
        </p:nvSpPr>
        <p:spPr>
          <a:xfrm>
            <a:off x="4511832" y="4766473"/>
            <a:ext cx="376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learn</a:t>
            </a:r>
            <a:r>
              <a:rPr lang="de-DE" sz="1400" dirty="0">
                <a:solidFill>
                  <a:srgbClr val="1778B8"/>
                </a:solidFill>
              </a:rPr>
              <a:t>/start-a-</a:t>
            </a:r>
            <a:r>
              <a:rPr lang="de-DE" sz="1400" dirty="0" err="1">
                <a:solidFill>
                  <a:srgbClr val="1778B8"/>
                </a:solidFill>
              </a:rPr>
              <a:t>new</a:t>
            </a:r>
            <a:r>
              <a:rPr lang="de-DE" sz="1400" dirty="0">
                <a:solidFill>
                  <a:srgbClr val="1778B8"/>
                </a:solidFill>
              </a:rPr>
              <a:t>-</a:t>
            </a:r>
            <a:r>
              <a:rPr lang="de-DE" sz="1400" dirty="0" err="1">
                <a:solidFill>
                  <a:srgbClr val="1778B8"/>
                </a:solidFill>
              </a:rPr>
              <a:t>react</a:t>
            </a:r>
            <a:r>
              <a:rPr lang="de-DE" sz="14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108B9C-0EDA-44B8-B739-1B35EE575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30" y="1601078"/>
            <a:ext cx="6644768" cy="316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836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paar Thesen...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3840096" y="414163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1F9F7D1-8BF0-C07C-7EC3-E8EADC2C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94" y="1724163"/>
            <a:ext cx="7772400" cy="24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729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4171" y="769544"/>
            <a:ext cx="8782261" cy="437395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Ein paar Thesen... 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...sind das die Probleme bzw. Anforderungen, die ihr habt?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...wie schwerwiegend sind diese Probleme für Euch?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3840096" y="4141635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1F9F7D1-8BF0-C07C-7EC3-E8EADC2C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94" y="1724163"/>
            <a:ext cx="7772400" cy="24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578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4278086" y="328103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C9A0AD8-E478-19F6-54FD-E12A27395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" y="1921008"/>
            <a:ext cx="8545349" cy="132165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1938709-9085-364D-D0F9-53CE4AF9A54A}"/>
              </a:ext>
            </a:extLst>
          </p:cNvPr>
          <p:cNvSpPr txBox="1"/>
          <p:nvPr/>
        </p:nvSpPr>
        <p:spPr>
          <a:xfrm>
            <a:off x="3697993" y="3608256"/>
            <a:ext cx="11601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600" b="0" dirty="0">
                <a:solidFill>
                  <a:srgbClr val="36544F"/>
                </a:solidFill>
              </a:rPr>
              <a:t>🤷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27422759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Client-seitiges </a:t>
            </a:r>
            <a:r>
              <a:rPr lang="de-DE" dirty="0" err="1"/>
              <a:t>React</a:t>
            </a:r>
            <a:r>
              <a:rPr lang="de-DE" dirty="0"/>
              <a:t> (SPA) wird bleiben</a:t>
            </a:r>
          </a:p>
          <a:p>
            <a:r>
              <a:rPr lang="de-DE" b="0" dirty="0">
                <a:solidFill>
                  <a:srgbClr val="36544F"/>
                </a:solidFill>
              </a:rPr>
              <a:t>Nur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-Frage offen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Status von </a:t>
            </a:r>
            <a:r>
              <a:rPr lang="de-DE" b="0" dirty="0" err="1">
                <a:solidFill>
                  <a:srgbClr val="36544F"/>
                </a:solidFill>
              </a:rPr>
              <a:t>create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-app unklar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vite bietet mittlerweile eigenes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Template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Mit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"</a:t>
            </a:r>
            <a:r>
              <a:rPr lang="de-DE" b="0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exports</a:t>
            </a:r>
            <a:r>
              <a:rPr lang="de-DE" b="0" dirty="0">
                <a:solidFill>
                  <a:srgbClr val="36544F"/>
                </a:solidFill>
              </a:rPr>
              <a:t>"-Mode kann man klassische SPAs bauen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NX gibt es auch noch </a:t>
            </a:r>
          </a:p>
        </p:txBody>
      </p:sp>
    </p:spTree>
    <p:extLst>
      <p:ext uri="{BB962C8B-B14F-4D97-AF65-F5344CB8AC3E}">
        <p14:creationId xmlns:p14="http://schemas.microsoft.com/office/powerpoint/2010/main" val="16883705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077041" y="1394506"/>
            <a:ext cx="298992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React</a:t>
            </a:r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 – Neue Ära?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0470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</p:txBody>
      </p:sp>
    </p:spTree>
    <p:extLst>
      <p:ext uri="{BB962C8B-B14F-4D97-AF65-F5344CB8AC3E}">
        <p14:creationId xmlns:p14="http://schemas.microsoft.com/office/powerpoint/2010/main" val="12376572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</p:txBody>
      </p:sp>
    </p:spTree>
    <p:extLst>
      <p:ext uri="{BB962C8B-B14F-4D97-AF65-F5344CB8AC3E}">
        <p14:creationId xmlns:p14="http://schemas.microsoft.com/office/powerpoint/2010/main" val="3180509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15B158-A8E4-5CCB-56C5-8DF14CE7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24" y="1726998"/>
            <a:ext cx="5305291" cy="283200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222EE68-E935-5012-384A-9DB46E3CED05}"/>
              </a:ext>
            </a:extLst>
          </p:cNvPr>
          <p:cNvSpPr txBox="1"/>
          <p:nvPr/>
        </p:nvSpPr>
        <p:spPr>
          <a:xfrm rot="684692">
            <a:off x="5517136" y="3127402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/>
              <a:t>😱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DBE913-4D1E-90FA-75C3-C077210DF9A0}"/>
              </a:ext>
            </a:extLst>
          </p:cNvPr>
          <p:cNvSpPr txBox="1"/>
          <p:nvPr/>
        </p:nvSpPr>
        <p:spPr>
          <a:xfrm>
            <a:off x="2612571" y="453595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Swizec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/1653605092371873792?s=20</a:t>
            </a:r>
          </a:p>
        </p:txBody>
      </p:sp>
    </p:spTree>
    <p:extLst>
      <p:ext uri="{BB962C8B-B14F-4D97-AF65-F5344CB8AC3E}">
        <p14:creationId xmlns:p14="http://schemas.microsoft.com/office/powerpoint/2010/main" val="1104317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3208</Words>
  <Application>Microsoft Macintosh PowerPoint</Application>
  <PresentationFormat>Bildschirmpräsentation (16:9)</PresentationFormat>
  <Paragraphs>605</Paragraphs>
  <Slides>105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105</vt:i4>
      </vt:variant>
    </vt:vector>
  </HeadingPairs>
  <TitlesOfParts>
    <vt:vector size="116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EnterJs Darmstadt | 22. Juni 2023 | @nilshartmann</vt:lpstr>
      <vt:lpstr>https://nilshartmann.net</vt:lpstr>
      <vt:lpstr>vor zehn Jahren...</vt:lpstr>
      <vt:lpstr>...2019...</vt:lpstr>
      <vt:lpstr>...und heute ?!</vt:lpstr>
      <vt:lpstr>Ein Beispiel...</vt:lpstr>
      <vt:lpstr>Ein Beispiel</vt:lpstr>
      <vt:lpstr>Ein Beispiel</vt:lpstr>
      <vt:lpstr>Ein Beispiel</vt:lpstr>
      <vt:lpstr>Ein Beispiel</vt:lpstr>
      <vt:lpstr>Ein Beispiel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SSR</vt:lpstr>
      <vt:lpstr>SSR</vt:lpstr>
      <vt:lpstr>SSR</vt:lpstr>
      <vt:lpstr>SSR</vt:lpstr>
      <vt:lpstr>Serverseitiges rendern</vt:lpstr>
      <vt:lpstr>Serverseitiges rendern</vt:lpstr>
      <vt:lpstr>PowerPoint-Präsentation</vt:lpstr>
      <vt:lpstr>RSC mit Next.js</vt:lpstr>
      <vt:lpstr>RSC mit Next.js</vt:lpstr>
      <vt:lpstr>RSC mit Next.js</vt:lpstr>
      <vt:lpstr>RSC mit Next.js</vt:lpstr>
      <vt:lpstr>RSC mit Next.js</vt:lpstr>
      <vt:lpstr>RSC mit Next.js</vt:lpstr>
      <vt:lpstr>RSC mit Next.js</vt:lpstr>
      <vt:lpstr>PowerPoint-Präsentation</vt:lpstr>
      <vt:lpstr>21. 12. 2020</vt:lpstr>
      <vt:lpstr>Server Components</vt:lpstr>
      <vt:lpstr>Server Components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Drei Arten von Komponenten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RSC mit Next.js</vt:lpstr>
      <vt:lpstr>PowerPoint-Präsentation</vt:lpstr>
      <vt:lpstr>PowerPoint-Präsentation</vt:lpstr>
      <vt:lpstr>PowerPoint-Präsentation</vt:lpstr>
      <vt:lpstr>PowerPoint-Präsentation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React Server Components</vt:lpstr>
      <vt:lpstr>React Server Components</vt:lpstr>
      <vt:lpstr>PowerPoint-Präsentation</vt:lpstr>
      <vt:lpstr>Daten laden</vt:lpstr>
      <vt:lpstr>Daten laden</vt:lpstr>
      <vt:lpstr>Daten laden</vt:lpstr>
      <vt:lpstr>Daten laden</vt:lpstr>
      <vt:lpstr>Server Components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Mutations</vt:lpstr>
      <vt:lpstr>Mutations</vt:lpstr>
      <vt:lpstr>Mutations</vt:lpstr>
      <vt:lpstr>suspense</vt:lpstr>
      <vt:lpstr>suspense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1160</cp:revision>
  <cp:lastPrinted>2019-09-04T14:49:47Z</cp:lastPrinted>
  <dcterms:created xsi:type="dcterms:W3CDTF">2016-03-28T15:59:53Z</dcterms:created>
  <dcterms:modified xsi:type="dcterms:W3CDTF">2023-06-15T16:02:13Z</dcterms:modified>
</cp:coreProperties>
</file>